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256" r:id="rId5"/>
    <p:sldId id="274" r:id="rId6"/>
    <p:sldId id="258" r:id="rId7"/>
    <p:sldId id="277" r:id="rId8"/>
    <p:sldId id="278" r:id="rId9"/>
    <p:sldId id="276" r:id="rId10"/>
    <p:sldId id="27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6432" autoAdjust="0"/>
  </p:normalViewPr>
  <p:slideViewPr>
    <p:cSldViewPr snapToGrid="0">
      <p:cViewPr varScale="1">
        <p:scale>
          <a:sx n="82" d="100"/>
          <a:sy n="82" d="100"/>
        </p:scale>
        <p:origin x="720" y="7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9/17/2022</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9/17/2022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3</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320030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5</a:t>
            </a:fld>
            <a:endParaRPr lang="en-US" dirty="0"/>
          </a:p>
        </p:txBody>
      </p:sp>
    </p:spTree>
    <p:extLst>
      <p:ext uri="{BB962C8B-B14F-4D97-AF65-F5344CB8AC3E}">
        <p14:creationId xmlns:p14="http://schemas.microsoft.com/office/powerpoint/2010/main" val="1999839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6</a:t>
            </a:fld>
            <a:endParaRPr lang="en-US" dirty="0"/>
          </a:p>
        </p:txBody>
      </p:sp>
    </p:spTree>
    <p:extLst>
      <p:ext uri="{BB962C8B-B14F-4D97-AF65-F5344CB8AC3E}">
        <p14:creationId xmlns:p14="http://schemas.microsoft.com/office/powerpoint/2010/main" val="2813096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PNT2022TMID02401</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endParaRPr lang="en-US" cap="all" dirty="0"/>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PNT2022TMID02401</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endParaRPr lang="en-US" cap="all" dirty="0"/>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PNT2022TMID02401</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endParaRPr lang="en-US" cap="all" dirty="0"/>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PNT2022TMID02401</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endParaRPr lang="en-US" cap="all" dirty="0"/>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PNT2022TMID02401</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endParaRPr lang="en-US" cap="all" dirty="0"/>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PNT2022TMID02401</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endParaRPr lang="en-US" cap="all" dirty="0"/>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PNT2022TMID02401</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endParaRPr lang="en-US" cap="all" dirty="0"/>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PNT2022TMID02401</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endParaRPr lang="en-US" cap="all" dirty="0"/>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PNT2022TMID02401</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endParaRPr lang="en-US" cap="all" dirty="0"/>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PNT2022TMID02401</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endParaRPr lang="en-US" cap="all" dirty="0"/>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PNT2022TMID02401</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endParaRPr lang="en-US" cap="all" dirty="0"/>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PNT2022TMID02401</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endParaRPr lang="en-US" cap="all" dirty="0"/>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PNT2022TMID02401</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endParaRPr lang="en-US" cap="all" dirty="0"/>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PNT2022TMID02401</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endParaRPr lang="en-US" cap="all" dirty="0"/>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PNT2022TMID02401</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endParaRPr lang="en-US" cap="all"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dirty="0"/>
              <a:t>Click icon to add picture</a:t>
            </a:r>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dirty="0"/>
              <a:t>Click icon to add picture</a:t>
            </a:r>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dirty="0"/>
              <a:t>Click icon to add picture</a:t>
            </a:r>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dirty="0"/>
              <a:t>Click icon to add picture</a:t>
            </a:r>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PNT2022TMID02401</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endParaRPr lang="en-US" cap="all"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dirty="0"/>
              <a:t>Click icon to add picture</a:t>
            </a:r>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dirty="0"/>
              <a:t>Click icon to add picture</a:t>
            </a:r>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dirty="0"/>
              <a:t>Click icon to add picture</a:t>
            </a:r>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dirty="0"/>
              <a:t>Click icon to add picture</a:t>
            </a:r>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PNT2022TMID02401</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endParaRPr lang="en-US" cap="all" dirty="0"/>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PNT2022TMID02401</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endParaRPr lang="en-US" cap="all" dirty="0"/>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PNT2022TMID02401</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endParaRPr lang="en-US" cap="all" dirty="0"/>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PNT2022TMID02401</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endParaRPr lang="en-US"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978893" y="963757"/>
            <a:ext cx="5405793" cy="1929505"/>
          </a:xfrm>
        </p:spPr>
        <p:txBody>
          <a:bodyPr/>
          <a:lstStyle/>
          <a:p>
            <a:r>
              <a:rPr lang="en-US" dirty="0"/>
              <a:t>Skill/job</a:t>
            </a:r>
            <a:br>
              <a:rPr lang="en-US" dirty="0"/>
            </a:br>
            <a:r>
              <a:rPr lang="en-US" dirty="0"/>
              <a:t>recommender</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978893" y="3429000"/>
            <a:ext cx="3649090" cy="2070517"/>
          </a:xfrm>
        </p:spPr>
        <p:txBody>
          <a:bodyPr>
            <a:normAutofit/>
          </a:bodyPr>
          <a:lstStyle/>
          <a:p>
            <a:r>
              <a:rPr lang="en-US" dirty="0"/>
              <a:t>Gopinath P</a:t>
            </a:r>
          </a:p>
          <a:p>
            <a:r>
              <a:rPr lang="en-US" dirty="0"/>
              <a:t>Chetan V</a:t>
            </a:r>
          </a:p>
          <a:p>
            <a:r>
              <a:rPr lang="en-US" dirty="0"/>
              <a:t>Aravindh K</a:t>
            </a:r>
          </a:p>
          <a:p>
            <a:r>
              <a:rPr lang="en-US" dirty="0"/>
              <a:t>Vishwa M</a:t>
            </a:r>
          </a:p>
        </p:txBody>
      </p:sp>
      <p:sp>
        <p:nvSpPr>
          <p:cNvPr id="2" name="TextBox 1">
            <a:extLst>
              <a:ext uri="{FF2B5EF4-FFF2-40B4-BE49-F238E27FC236}">
                <a16:creationId xmlns:a16="http://schemas.microsoft.com/office/drawing/2014/main" id="{2DC7DFDC-4E4D-9C32-37B9-813477D8D19A}"/>
              </a:ext>
            </a:extLst>
          </p:cNvPr>
          <p:cNvSpPr txBox="1"/>
          <p:nvPr/>
        </p:nvSpPr>
        <p:spPr>
          <a:xfrm>
            <a:off x="978893" y="2976465"/>
            <a:ext cx="5141989" cy="369332"/>
          </a:xfrm>
          <a:prstGeom prst="rect">
            <a:avLst/>
          </a:prstGeom>
          <a:noFill/>
        </p:spPr>
        <p:txBody>
          <a:bodyPr wrap="square" rtlCol="0">
            <a:spAutoFit/>
          </a:bodyPr>
          <a:lstStyle/>
          <a:p>
            <a:r>
              <a:rPr lang="en-IN" b="0" i="0" dirty="0">
                <a:solidFill>
                  <a:schemeClr val="accent3">
                    <a:lumMod val="60000"/>
                    <a:lumOff val="40000"/>
                  </a:schemeClr>
                </a:solidFill>
                <a:effectLst/>
                <a:latin typeface="verdana" panose="020B0604030504040204" pitchFamily="34" charset="0"/>
              </a:rPr>
              <a:t>Team ID: PNT2022TMID0240</a:t>
            </a:r>
            <a:r>
              <a:rPr lang="en-IN" b="0" i="0" dirty="0">
                <a:solidFill>
                  <a:srgbClr val="222222"/>
                </a:solidFill>
                <a:effectLst/>
                <a:latin typeface="verdana" panose="020B0604030504040204" pitchFamily="34" charset="0"/>
              </a:rPr>
              <a:t>1</a:t>
            </a:r>
            <a:endParaRPr lang="en-IN" dirty="0"/>
          </a:p>
        </p:txBody>
      </p:sp>
    </p:spTree>
    <p:extLst>
      <p:ext uri="{BB962C8B-B14F-4D97-AF65-F5344CB8AC3E}">
        <p14:creationId xmlns:p14="http://schemas.microsoft.com/office/powerpoint/2010/main" val="4041433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5595725" y="649344"/>
            <a:ext cx="5896947" cy="662195"/>
          </a:xfrm>
        </p:spPr>
        <p:txBody>
          <a:bodyPr/>
          <a:lstStyle/>
          <a:p>
            <a:pPr algn="ctr"/>
            <a:r>
              <a:rPr lang="en-US" dirty="0"/>
              <a:t>Problem identification</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5512013" y="1189665"/>
            <a:ext cx="6064373" cy="2080997"/>
          </a:xfrm>
        </p:spPr>
        <p:txBody>
          <a:bodyPr/>
          <a:lstStyle/>
          <a:p>
            <a:r>
              <a:rPr lang="en-GB" dirty="0"/>
              <a:t>To develop an end-to-end web application capable of displaying the current job openings based on the user skillset.  The user and their information are stored in the Database.  An alert is sent when there is an opening based on the user skillset. Users will interact with the chatbot and can get the recommendations based on their skills. Can use a job search API to get the current job openings in the market which will fetch the data directly from the webpage.</a:t>
            </a:r>
          </a:p>
        </p:txBody>
      </p:sp>
      <p:sp>
        <p:nvSpPr>
          <p:cNvPr id="11" name="Footer Placeholder 10">
            <a:extLst>
              <a:ext uri="{FF2B5EF4-FFF2-40B4-BE49-F238E27FC236}">
                <a16:creationId xmlns:a16="http://schemas.microsoft.com/office/drawing/2014/main" id="{A2EB208E-E68C-4B43-8AD1-6B9A7F5F5BF5}"/>
              </a:ext>
            </a:extLst>
          </p:cNvPr>
          <p:cNvSpPr>
            <a:spLocks noGrp="1"/>
          </p:cNvSpPr>
          <p:nvPr>
            <p:ph type="ftr" sz="quarter" idx="3"/>
          </p:nvPr>
        </p:nvSpPr>
        <p:spPr>
          <a:xfrm rot="5400000">
            <a:off x="10541127" y="1408176"/>
            <a:ext cx="2770499" cy="365125"/>
          </a:xfrm>
        </p:spPr>
        <p:txBody>
          <a:bodyPr/>
          <a:lstStyle/>
          <a:p>
            <a:r>
              <a:rPr lang="en-US" dirty="0"/>
              <a:t>PNT2022TMID02401</a:t>
            </a:r>
          </a:p>
        </p:txBody>
      </p:sp>
      <p:sp>
        <p:nvSpPr>
          <p:cNvPr id="2" name="TextBox 1">
            <a:extLst>
              <a:ext uri="{FF2B5EF4-FFF2-40B4-BE49-F238E27FC236}">
                <a16:creationId xmlns:a16="http://schemas.microsoft.com/office/drawing/2014/main" id="{A166B12E-0874-D161-79FB-B62EE1080C48}"/>
              </a:ext>
            </a:extLst>
          </p:cNvPr>
          <p:cNvSpPr txBox="1"/>
          <p:nvPr/>
        </p:nvSpPr>
        <p:spPr>
          <a:xfrm>
            <a:off x="6997959" y="3820886"/>
            <a:ext cx="4012164" cy="523220"/>
          </a:xfrm>
          <a:prstGeom prst="rect">
            <a:avLst/>
          </a:prstGeom>
          <a:noFill/>
        </p:spPr>
        <p:txBody>
          <a:bodyPr wrap="square" rtlCol="0">
            <a:spAutoFit/>
          </a:bodyPr>
          <a:lstStyle/>
          <a:p>
            <a:pPr algn="ctr"/>
            <a:r>
              <a:rPr lang="en-IN" sz="2800" dirty="0">
                <a:solidFill>
                  <a:schemeClr val="accent6"/>
                </a:solidFill>
                <a:latin typeface="+mj-lt"/>
              </a:rPr>
              <a:t>OBJECTIVE</a:t>
            </a:r>
          </a:p>
        </p:txBody>
      </p:sp>
      <p:sp>
        <p:nvSpPr>
          <p:cNvPr id="3" name="TextBox 2">
            <a:extLst>
              <a:ext uri="{FF2B5EF4-FFF2-40B4-BE49-F238E27FC236}">
                <a16:creationId xmlns:a16="http://schemas.microsoft.com/office/drawing/2014/main" id="{99B67B22-DE55-938A-9382-69A6A08707A7}"/>
              </a:ext>
            </a:extLst>
          </p:cNvPr>
          <p:cNvSpPr txBox="1"/>
          <p:nvPr/>
        </p:nvSpPr>
        <p:spPr>
          <a:xfrm>
            <a:off x="6762053" y="4394719"/>
            <a:ext cx="4730621" cy="1027012"/>
          </a:xfrm>
          <a:prstGeom prst="rect">
            <a:avLst/>
          </a:prstGeom>
          <a:noFill/>
        </p:spPr>
        <p:txBody>
          <a:bodyPr wrap="square" rtlCol="0">
            <a:spAutoFit/>
          </a:bodyPr>
          <a:lstStyle/>
          <a:p>
            <a:pPr>
              <a:lnSpc>
                <a:spcPct val="150000"/>
              </a:lnSpc>
            </a:pPr>
            <a:r>
              <a:rPr lang="en-US" sz="1400" dirty="0">
                <a:solidFill>
                  <a:schemeClr val="bg1"/>
                </a:solidFill>
                <a:cs typeface="Arial" pitchFamily="34" charset="0"/>
              </a:rPr>
              <a:t>To create a software that filters the job based on the skillset of the candidates who are seeking for the job. The filtered job is recommended for that candidates based on their skillset</a:t>
            </a:r>
            <a:r>
              <a:rPr lang="en-US" sz="1400" dirty="0">
                <a:latin typeface="Arial" pitchFamily="34" charset="0"/>
                <a:cs typeface="Arial" pitchFamily="34" charset="0"/>
              </a:rPr>
              <a:t>.                </a:t>
            </a:r>
            <a:endParaRPr lang="en-US" sz="1400" dirty="0"/>
          </a:p>
        </p:txBody>
      </p:sp>
    </p:spTree>
    <p:extLst>
      <p:ext uri="{BB962C8B-B14F-4D97-AF65-F5344CB8AC3E}">
        <p14:creationId xmlns:p14="http://schemas.microsoft.com/office/powerpoint/2010/main" val="2946034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3981795" y="538752"/>
            <a:ext cx="7121634" cy="1178722"/>
          </a:xfrm>
        </p:spPr>
        <p:txBody>
          <a:bodyPr/>
          <a:lstStyle/>
          <a:p>
            <a:r>
              <a:rPr lang="en-US" dirty="0"/>
              <a:t>1. </a:t>
            </a:r>
            <a:r>
              <a:rPr lang="en-GB" dirty="0"/>
              <a:t>Job Recommendation System Using Profile</a:t>
            </a:r>
            <a:br>
              <a:rPr lang="en-GB" dirty="0"/>
            </a:br>
            <a:r>
              <a:rPr lang="en-GB" dirty="0"/>
              <a:t>Matching And Web-Crawling</a:t>
            </a:r>
            <a:endParaRPr lang="en-US" dirty="0"/>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4247055" y="1980289"/>
            <a:ext cx="2556579" cy="365125"/>
          </a:xfrm>
        </p:spPr>
        <p:txBody>
          <a:bodyPr/>
          <a:lstStyle/>
          <a:p>
            <a:r>
              <a:rPr lang="en-US" dirty="0"/>
              <a:t>Authors</a:t>
            </a:r>
          </a:p>
        </p:txBody>
      </p:sp>
      <p:sp>
        <p:nvSpPr>
          <p:cNvPr id="42" name="Text Placeholder 41">
            <a:extLst>
              <a:ext uri="{FF2B5EF4-FFF2-40B4-BE49-F238E27FC236}">
                <a16:creationId xmlns:a16="http://schemas.microsoft.com/office/drawing/2014/main" id="{933753EF-34D5-413D-B330-9D63C1E264BB}"/>
              </a:ext>
            </a:extLst>
          </p:cNvPr>
          <p:cNvSpPr>
            <a:spLocks noGrp="1"/>
          </p:cNvSpPr>
          <p:nvPr>
            <p:ph type="body" sz="quarter" idx="15"/>
          </p:nvPr>
        </p:nvSpPr>
        <p:spPr>
          <a:xfrm>
            <a:off x="4199593" y="2370931"/>
            <a:ext cx="2556579" cy="1328236"/>
          </a:xfrm>
        </p:spPr>
        <p:txBody>
          <a:bodyPr/>
          <a:lstStyle/>
          <a:p>
            <a:pPr marL="285750" indent="-285750">
              <a:buFont typeface="Wingdings" panose="05000000000000000000" pitchFamily="2" charset="2"/>
              <a:buChar char="q"/>
            </a:pPr>
            <a:r>
              <a:rPr lang="en-IN" dirty="0"/>
              <a:t>Mamta K Nagpure</a:t>
            </a:r>
          </a:p>
          <a:p>
            <a:pPr marL="285750" indent="-285750">
              <a:buFont typeface="Wingdings" panose="05000000000000000000" pitchFamily="2" charset="2"/>
              <a:buChar char="q"/>
            </a:pPr>
            <a:r>
              <a:rPr lang="en-IN" dirty="0"/>
              <a:t>Kaumudini S Patil</a:t>
            </a:r>
          </a:p>
          <a:p>
            <a:pPr marL="285750" indent="-285750">
              <a:buFont typeface="Wingdings" panose="05000000000000000000" pitchFamily="2" charset="2"/>
              <a:buChar char="q"/>
            </a:pPr>
            <a:r>
              <a:rPr lang="en-IN" dirty="0"/>
              <a:t>Rukhsar F Sayyed</a:t>
            </a:r>
          </a:p>
          <a:p>
            <a:pPr marL="285750" indent="-285750">
              <a:buFont typeface="Wingdings" panose="05000000000000000000" pitchFamily="2" charset="2"/>
              <a:buChar char="q"/>
            </a:pPr>
            <a:r>
              <a:rPr lang="en-IN" dirty="0"/>
              <a:t>Deepali V Musale</a:t>
            </a:r>
            <a:endParaRPr lang="en-US" dirty="0"/>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7538997" y="1967641"/>
            <a:ext cx="2556578" cy="607608"/>
          </a:xfrm>
        </p:spPr>
        <p:txBody>
          <a:bodyPr/>
          <a:lstStyle/>
          <a:p>
            <a:r>
              <a:rPr lang="en-US" dirty="0"/>
              <a:t>Published month &amp;</a:t>
            </a:r>
          </a:p>
          <a:p>
            <a:r>
              <a:rPr lang="en-US" dirty="0"/>
              <a:t>year</a:t>
            </a:r>
          </a:p>
        </p:txBody>
      </p:sp>
      <p:sp>
        <p:nvSpPr>
          <p:cNvPr id="14" name="Text Placeholder 13">
            <a:extLst>
              <a:ext uri="{FF2B5EF4-FFF2-40B4-BE49-F238E27FC236}">
                <a16:creationId xmlns:a16="http://schemas.microsoft.com/office/drawing/2014/main" id="{D656B4F7-80AA-4955-8984-D9DA3B536EBF}"/>
              </a:ext>
            </a:extLst>
          </p:cNvPr>
          <p:cNvSpPr>
            <a:spLocks noGrp="1"/>
          </p:cNvSpPr>
          <p:nvPr>
            <p:ph type="body" sz="quarter" idx="13"/>
          </p:nvPr>
        </p:nvSpPr>
        <p:spPr>
          <a:xfrm>
            <a:off x="7538997" y="2677714"/>
            <a:ext cx="2556578" cy="1291081"/>
          </a:xfrm>
        </p:spPr>
        <p:txBody>
          <a:bodyPr/>
          <a:lstStyle/>
          <a:p>
            <a:r>
              <a:rPr lang="en-US" dirty="0"/>
              <a:t>May, 2016</a:t>
            </a:r>
          </a:p>
        </p:txBody>
      </p:sp>
      <p:sp>
        <p:nvSpPr>
          <p:cNvPr id="45" name="Text Placeholder 44">
            <a:extLst>
              <a:ext uri="{FF2B5EF4-FFF2-40B4-BE49-F238E27FC236}">
                <a16:creationId xmlns:a16="http://schemas.microsoft.com/office/drawing/2014/main" id="{23B5DB8F-544D-4B8A-98F5-10157CB5781F}"/>
              </a:ext>
            </a:extLst>
          </p:cNvPr>
          <p:cNvSpPr>
            <a:spLocks noGrp="1"/>
          </p:cNvSpPr>
          <p:nvPr>
            <p:ph type="body" sz="quarter" idx="24"/>
          </p:nvPr>
        </p:nvSpPr>
        <p:spPr>
          <a:xfrm>
            <a:off x="4199593" y="4170061"/>
            <a:ext cx="2556577" cy="365125"/>
          </a:xfrm>
        </p:spPr>
        <p:txBody>
          <a:bodyPr/>
          <a:lstStyle/>
          <a:p>
            <a:r>
              <a:rPr lang="en-US" dirty="0"/>
              <a:t>Objective</a:t>
            </a:r>
          </a:p>
        </p:txBody>
      </p:sp>
      <p:sp>
        <p:nvSpPr>
          <p:cNvPr id="71" name="Text Placeholder 70">
            <a:extLst>
              <a:ext uri="{FF2B5EF4-FFF2-40B4-BE49-F238E27FC236}">
                <a16:creationId xmlns:a16="http://schemas.microsoft.com/office/drawing/2014/main" id="{6DC1492D-B4FC-4834-8463-9F39FDB78181}"/>
              </a:ext>
            </a:extLst>
          </p:cNvPr>
          <p:cNvSpPr>
            <a:spLocks noGrp="1"/>
          </p:cNvSpPr>
          <p:nvPr>
            <p:ph type="body" sz="quarter" idx="19"/>
          </p:nvPr>
        </p:nvSpPr>
        <p:spPr>
          <a:xfrm>
            <a:off x="4247055" y="4604549"/>
            <a:ext cx="6232027" cy="1178722"/>
          </a:xfrm>
        </p:spPr>
        <p:txBody>
          <a:bodyPr/>
          <a:lstStyle/>
          <a:p>
            <a:r>
              <a:rPr lang="en-GB" dirty="0"/>
              <a:t>Helps college placement office to match company’s profiles and student’s profiles with higher precision and lower cost. For profile matching, two matching methods are used: semantic matching, tree-based knowledge matching and query matching.</a:t>
            </a:r>
            <a:endParaRPr lang="en-US" dirty="0"/>
          </a:p>
        </p:txBody>
      </p:sp>
      <p:sp>
        <p:nvSpPr>
          <p:cNvPr id="6" name="Footer Placeholder 5">
            <a:extLst>
              <a:ext uri="{FF2B5EF4-FFF2-40B4-BE49-F238E27FC236}">
                <a16:creationId xmlns:a16="http://schemas.microsoft.com/office/drawing/2014/main" id="{B1F0E6E7-FE9E-4C88-8036-BAF0835CC4D8}"/>
              </a:ext>
            </a:extLst>
          </p:cNvPr>
          <p:cNvSpPr>
            <a:spLocks noGrp="1"/>
          </p:cNvSpPr>
          <p:nvPr>
            <p:ph type="ftr" sz="quarter" idx="3"/>
          </p:nvPr>
        </p:nvSpPr>
        <p:spPr>
          <a:xfrm rot="5400000">
            <a:off x="10541127" y="1408176"/>
            <a:ext cx="2770499" cy="365125"/>
          </a:xfrm>
        </p:spPr>
        <p:txBody>
          <a:bodyPr/>
          <a:lstStyle/>
          <a:p>
            <a:r>
              <a:rPr lang="en-US" dirty="0"/>
              <a:t>PNT2022TMID02401</a:t>
            </a:r>
          </a:p>
        </p:txBody>
      </p:sp>
      <p:sp>
        <p:nvSpPr>
          <p:cNvPr id="3" name="Text Placeholder 2">
            <a:extLst>
              <a:ext uri="{FF2B5EF4-FFF2-40B4-BE49-F238E27FC236}">
                <a16:creationId xmlns:a16="http://schemas.microsoft.com/office/drawing/2014/main" id="{EE7C55B0-80D2-7037-CF93-B023475E8D24}"/>
              </a:ext>
            </a:extLst>
          </p:cNvPr>
          <p:cNvSpPr>
            <a:spLocks noGrp="1"/>
          </p:cNvSpPr>
          <p:nvPr>
            <p:ph type="body" sz="quarter" idx="23"/>
          </p:nvPr>
        </p:nvSpPr>
        <p:spPr>
          <a:xfrm>
            <a:off x="11392678" y="4544008"/>
            <a:ext cx="267156" cy="121082"/>
          </a:xfrm>
        </p:spPr>
        <p:txBody>
          <a:bodyPr/>
          <a:lstStyle/>
          <a:p>
            <a:r>
              <a:rPr lang="en-IN" dirty="0"/>
              <a:t> </a:t>
            </a:r>
          </a:p>
        </p:txBody>
      </p:sp>
      <p:sp>
        <p:nvSpPr>
          <p:cNvPr id="5" name="Text Placeholder 4">
            <a:extLst>
              <a:ext uri="{FF2B5EF4-FFF2-40B4-BE49-F238E27FC236}">
                <a16:creationId xmlns:a16="http://schemas.microsoft.com/office/drawing/2014/main" id="{36833A64-B74C-110C-477E-C3D6B5719A43}"/>
              </a:ext>
            </a:extLst>
          </p:cNvPr>
          <p:cNvSpPr>
            <a:spLocks noGrp="1"/>
          </p:cNvSpPr>
          <p:nvPr>
            <p:ph type="body" sz="quarter" idx="17"/>
          </p:nvPr>
        </p:nvSpPr>
        <p:spPr>
          <a:xfrm flipH="1" flipV="1">
            <a:off x="10095574" y="5666971"/>
            <a:ext cx="336049" cy="304621"/>
          </a:xfrm>
        </p:spPr>
        <p:txBody>
          <a:bodyPr/>
          <a:lstStyle/>
          <a:p>
            <a:r>
              <a:rPr lang="en-IN" dirty="0"/>
              <a:t> </a:t>
            </a:r>
          </a:p>
        </p:txBody>
      </p:sp>
    </p:spTree>
    <p:extLst>
      <p:ext uri="{BB962C8B-B14F-4D97-AF65-F5344CB8AC3E}">
        <p14:creationId xmlns:p14="http://schemas.microsoft.com/office/powerpoint/2010/main" val="3109501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3991124" y="488239"/>
            <a:ext cx="7532181" cy="1240568"/>
          </a:xfrm>
        </p:spPr>
        <p:txBody>
          <a:bodyPr/>
          <a:lstStyle/>
          <a:p>
            <a:r>
              <a:rPr lang="en-US" dirty="0"/>
              <a:t>2. </a:t>
            </a:r>
            <a:r>
              <a:rPr lang="en-GB" dirty="0"/>
              <a:t>Job Recommendation System Using Machine Learning And Natural Language Processing</a:t>
            </a:r>
            <a:endParaRPr lang="en-US" dirty="0"/>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4247055" y="1980289"/>
            <a:ext cx="2556579" cy="365125"/>
          </a:xfrm>
        </p:spPr>
        <p:txBody>
          <a:bodyPr/>
          <a:lstStyle/>
          <a:p>
            <a:r>
              <a:rPr lang="en-US" dirty="0"/>
              <a:t>Authors</a:t>
            </a:r>
          </a:p>
        </p:txBody>
      </p:sp>
      <p:sp>
        <p:nvSpPr>
          <p:cNvPr id="42" name="Text Placeholder 41">
            <a:extLst>
              <a:ext uri="{FF2B5EF4-FFF2-40B4-BE49-F238E27FC236}">
                <a16:creationId xmlns:a16="http://schemas.microsoft.com/office/drawing/2014/main" id="{933753EF-34D5-413D-B330-9D63C1E264BB}"/>
              </a:ext>
            </a:extLst>
          </p:cNvPr>
          <p:cNvSpPr>
            <a:spLocks noGrp="1"/>
          </p:cNvSpPr>
          <p:nvPr>
            <p:ph type="body" sz="quarter" idx="15"/>
          </p:nvPr>
        </p:nvSpPr>
        <p:spPr>
          <a:xfrm>
            <a:off x="4199593" y="2370931"/>
            <a:ext cx="2556579" cy="1328236"/>
          </a:xfrm>
        </p:spPr>
        <p:txBody>
          <a:bodyPr/>
          <a:lstStyle/>
          <a:p>
            <a:pPr marL="285750" indent="-285750">
              <a:buFont typeface="Wingdings" panose="05000000000000000000" pitchFamily="2" charset="2"/>
              <a:buChar char="q"/>
            </a:pPr>
            <a:r>
              <a:rPr lang="en-US" dirty="0"/>
              <a:t>Jeevakrishna</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7538997" y="1967641"/>
            <a:ext cx="2556578" cy="607608"/>
          </a:xfrm>
        </p:spPr>
        <p:txBody>
          <a:bodyPr/>
          <a:lstStyle/>
          <a:p>
            <a:r>
              <a:rPr lang="en-US" dirty="0"/>
              <a:t>Published month &amp;</a:t>
            </a:r>
          </a:p>
          <a:p>
            <a:r>
              <a:rPr lang="en-US" dirty="0"/>
              <a:t>year</a:t>
            </a:r>
          </a:p>
        </p:txBody>
      </p:sp>
      <p:sp>
        <p:nvSpPr>
          <p:cNvPr id="14" name="Text Placeholder 13">
            <a:extLst>
              <a:ext uri="{FF2B5EF4-FFF2-40B4-BE49-F238E27FC236}">
                <a16:creationId xmlns:a16="http://schemas.microsoft.com/office/drawing/2014/main" id="{D656B4F7-80AA-4955-8984-D9DA3B536EBF}"/>
              </a:ext>
            </a:extLst>
          </p:cNvPr>
          <p:cNvSpPr>
            <a:spLocks noGrp="1"/>
          </p:cNvSpPr>
          <p:nvPr>
            <p:ph type="body" sz="quarter" idx="13"/>
          </p:nvPr>
        </p:nvSpPr>
        <p:spPr>
          <a:xfrm>
            <a:off x="7538997" y="2677714"/>
            <a:ext cx="2556578" cy="1291081"/>
          </a:xfrm>
        </p:spPr>
        <p:txBody>
          <a:bodyPr/>
          <a:lstStyle/>
          <a:p>
            <a:r>
              <a:rPr lang="en-US" dirty="0"/>
              <a:t>May, 2020</a:t>
            </a:r>
          </a:p>
        </p:txBody>
      </p:sp>
      <p:sp>
        <p:nvSpPr>
          <p:cNvPr id="45" name="Text Placeholder 44">
            <a:extLst>
              <a:ext uri="{FF2B5EF4-FFF2-40B4-BE49-F238E27FC236}">
                <a16:creationId xmlns:a16="http://schemas.microsoft.com/office/drawing/2014/main" id="{23B5DB8F-544D-4B8A-98F5-10157CB5781F}"/>
              </a:ext>
            </a:extLst>
          </p:cNvPr>
          <p:cNvSpPr>
            <a:spLocks noGrp="1"/>
          </p:cNvSpPr>
          <p:nvPr>
            <p:ph type="body" sz="quarter" idx="24"/>
          </p:nvPr>
        </p:nvSpPr>
        <p:spPr>
          <a:xfrm>
            <a:off x="4199593" y="4170061"/>
            <a:ext cx="2556577" cy="365125"/>
          </a:xfrm>
        </p:spPr>
        <p:txBody>
          <a:bodyPr/>
          <a:lstStyle/>
          <a:p>
            <a:r>
              <a:rPr lang="en-US" dirty="0"/>
              <a:t>Objective</a:t>
            </a:r>
          </a:p>
        </p:txBody>
      </p:sp>
      <p:sp>
        <p:nvSpPr>
          <p:cNvPr id="71" name="Text Placeholder 70">
            <a:extLst>
              <a:ext uri="{FF2B5EF4-FFF2-40B4-BE49-F238E27FC236}">
                <a16:creationId xmlns:a16="http://schemas.microsoft.com/office/drawing/2014/main" id="{6DC1492D-B4FC-4834-8463-9F39FDB78181}"/>
              </a:ext>
            </a:extLst>
          </p:cNvPr>
          <p:cNvSpPr>
            <a:spLocks noGrp="1"/>
          </p:cNvSpPr>
          <p:nvPr>
            <p:ph type="body" sz="quarter" idx="19"/>
          </p:nvPr>
        </p:nvSpPr>
        <p:spPr>
          <a:xfrm>
            <a:off x="4217709" y="4544008"/>
            <a:ext cx="6642575" cy="1328236"/>
          </a:xfrm>
        </p:spPr>
        <p:txBody>
          <a:bodyPr/>
          <a:lstStyle/>
          <a:p>
            <a:r>
              <a:rPr lang="en-GB" dirty="0"/>
              <a:t>To scrape data from Job board to create offline Job dataset. To develop a user profile based on stack overflow survey data. To construct a recommender model that can address cold start issue. To devise recommender model which recommends Job to the job seeker based on skills.</a:t>
            </a:r>
            <a:endParaRPr lang="en-US" dirty="0"/>
          </a:p>
        </p:txBody>
      </p:sp>
      <p:sp>
        <p:nvSpPr>
          <p:cNvPr id="6" name="Footer Placeholder 5">
            <a:extLst>
              <a:ext uri="{FF2B5EF4-FFF2-40B4-BE49-F238E27FC236}">
                <a16:creationId xmlns:a16="http://schemas.microsoft.com/office/drawing/2014/main" id="{B1F0E6E7-FE9E-4C88-8036-BAF0835CC4D8}"/>
              </a:ext>
            </a:extLst>
          </p:cNvPr>
          <p:cNvSpPr>
            <a:spLocks noGrp="1"/>
          </p:cNvSpPr>
          <p:nvPr>
            <p:ph type="ftr" sz="quarter" idx="3"/>
          </p:nvPr>
        </p:nvSpPr>
        <p:spPr>
          <a:xfrm rot="5400000">
            <a:off x="10541127" y="1408176"/>
            <a:ext cx="2770499" cy="365125"/>
          </a:xfrm>
        </p:spPr>
        <p:txBody>
          <a:bodyPr/>
          <a:lstStyle/>
          <a:p>
            <a:r>
              <a:rPr lang="en-US" dirty="0"/>
              <a:t>PNT2022TMID02401</a:t>
            </a:r>
          </a:p>
        </p:txBody>
      </p:sp>
      <p:sp>
        <p:nvSpPr>
          <p:cNvPr id="3" name="Text Placeholder 2">
            <a:extLst>
              <a:ext uri="{FF2B5EF4-FFF2-40B4-BE49-F238E27FC236}">
                <a16:creationId xmlns:a16="http://schemas.microsoft.com/office/drawing/2014/main" id="{EE7C55B0-80D2-7037-CF93-B023475E8D24}"/>
              </a:ext>
            </a:extLst>
          </p:cNvPr>
          <p:cNvSpPr>
            <a:spLocks noGrp="1"/>
          </p:cNvSpPr>
          <p:nvPr>
            <p:ph type="body" sz="quarter" idx="23"/>
          </p:nvPr>
        </p:nvSpPr>
        <p:spPr>
          <a:xfrm>
            <a:off x="11392678" y="4544008"/>
            <a:ext cx="267156" cy="121082"/>
          </a:xfrm>
        </p:spPr>
        <p:txBody>
          <a:bodyPr/>
          <a:lstStyle/>
          <a:p>
            <a:r>
              <a:rPr lang="en-IN" dirty="0"/>
              <a:t> </a:t>
            </a:r>
          </a:p>
        </p:txBody>
      </p:sp>
      <p:sp>
        <p:nvSpPr>
          <p:cNvPr id="5" name="Text Placeholder 4">
            <a:extLst>
              <a:ext uri="{FF2B5EF4-FFF2-40B4-BE49-F238E27FC236}">
                <a16:creationId xmlns:a16="http://schemas.microsoft.com/office/drawing/2014/main" id="{36833A64-B74C-110C-477E-C3D6B5719A43}"/>
              </a:ext>
            </a:extLst>
          </p:cNvPr>
          <p:cNvSpPr>
            <a:spLocks noGrp="1"/>
          </p:cNvSpPr>
          <p:nvPr>
            <p:ph type="body" sz="quarter" idx="17"/>
          </p:nvPr>
        </p:nvSpPr>
        <p:spPr>
          <a:xfrm flipH="1" flipV="1">
            <a:off x="10095574" y="5666971"/>
            <a:ext cx="336049" cy="304621"/>
          </a:xfrm>
        </p:spPr>
        <p:txBody>
          <a:bodyPr/>
          <a:lstStyle/>
          <a:p>
            <a:r>
              <a:rPr lang="en-IN" dirty="0"/>
              <a:t> </a:t>
            </a:r>
          </a:p>
        </p:txBody>
      </p:sp>
    </p:spTree>
    <p:extLst>
      <p:ext uri="{BB962C8B-B14F-4D97-AF65-F5344CB8AC3E}">
        <p14:creationId xmlns:p14="http://schemas.microsoft.com/office/powerpoint/2010/main" val="3291323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3981794" y="538751"/>
            <a:ext cx="7485527" cy="1196425"/>
          </a:xfrm>
        </p:spPr>
        <p:txBody>
          <a:bodyPr/>
          <a:lstStyle/>
          <a:p>
            <a:r>
              <a:rPr lang="en-US" dirty="0"/>
              <a:t>3. </a:t>
            </a:r>
            <a:r>
              <a:rPr lang="en-GB" dirty="0"/>
              <a:t>Job Recommendation System Using Content and Collaborative-Based Filtering</a:t>
            </a:r>
            <a:br>
              <a:rPr lang="en-GB" dirty="0"/>
            </a:br>
            <a:endParaRPr lang="en-US" dirty="0"/>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4247055" y="1980289"/>
            <a:ext cx="2556579" cy="365125"/>
          </a:xfrm>
        </p:spPr>
        <p:txBody>
          <a:bodyPr/>
          <a:lstStyle/>
          <a:p>
            <a:r>
              <a:rPr lang="en-US" dirty="0"/>
              <a:t>Authors</a:t>
            </a:r>
          </a:p>
        </p:txBody>
      </p:sp>
      <p:sp>
        <p:nvSpPr>
          <p:cNvPr id="42" name="Text Placeholder 41">
            <a:extLst>
              <a:ext uri="{FF2B5EF4-FFF2-40B4-BE49-F238E27FC236}">
                <a16:creationId xmlns:a16="http://schemas.microsoft.com/office/drawing/2014/main" id="{933753EF-34D5-413D-B330-9D63C1E264BB}"/>
              </a:ext>
            </a:extLst>
          </p:cNvPr>
          <p:cNvSpPr>
            <a:spLocks noGrp="1"/>
          </p:cNvSpPr>
          <p:nvPr>
            <p:ph type="body" sz="quarter" idx="15"/>
          </p:nvPr>
        </p:nvSpPr>
        <p:spPr>
          <a:xfrm>
            <a:off x="4199593" y="2370931"/>
            <a:ext cx="2556579" cy="1328236"/>
          </a:xfrm>
        </p:spPr>
        <p:txBody>
          <a:bodyPr/>
          <a:lstStyle/>
          <a:p>
            <a:pPr marL="285750" indent="-285750">
              <a:buFont typeface="Wingdings" panose="05000000000000000000" pitchFamily="2" charset="2"/>
              <a:buChar char="q"/>
            </a:pPr>
            <a:r>
              <a:rPr lang="en-US" dirty="0"/>
              <a:t>Rahul Pradhan</a:t>
            </a:r>
          </a:p>
          <a:p>
            <a:pPr marL="285750" indent="-285750">
              <a:buFont typeface="Wingdings" panose="05000000000000000000" pitchFamily="2" charset="2"/>
              <a:buChar char="q"/>
            </a:pPr>
            <a:r>
              <a:rPr lang="en-US" dirty="0"/>
              <a:t>Jyoti Varshney</a:t>
            </a:r>
          </a:p>
          <a:p>
            <a:pPr marL="285750" indent="-285750">
              <a:buFont typeface="Wingdings" panose="05000000000000000000" pitchFamily="2" charset="2"/>
              <a:buChar char="q"/>
            </a:pPr>
            <a:r>
              <a:rPr lang="en-US" dirty="0"/>
              <a:t> Kartik Goyal </a:t>
            </a:r>
          </a:p>
          <a:p>
            <a:pPr marL="285750" indent="-285750">
              <a:buFont typeface="Wingdings" panose="05000000000000000000" pitchFamily="2" charset="2"/>
              <a:buChar char="q"/>
            </a:pPr>
            <a:r>
              <a:rPr lang="en-US" dirty="0"/>
              <a:t>Latesh Kumari </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7538997" y="1967641"/>
            <a:ext cx="2556578" cy="607608"/>
          </a:xfrm>
        </p:spPr>
        <p:txBody>
          <a:bodyPr/>
          <a:lstStyle/>
          <a:p>
            <a:r>
              <a:rPr lang="en-US" dirty="0"/>
              <a:t>Published month &amp;</a:t>
            </a:r>
          </a:p>
          <a:p>
            <a:r>
              <a:rPr lang="en-US" dirty="0"/>
              <a:t>year</a:t>
            </a:r>
          </a:p>
        </p:txBody>
      </p:sp>
      <p:sp>
        <p:nvSpPr>
          <p:cNvPr id="14" name="Text Placeholder 13">
            <a:extLst>
              <a:ext uri="{FF2B5EF4-FFF2-40B4-BE49-F238E27FC236}">
                <a16:creationId xmlns:a16="http://schemas.microsoft.com/office/drawing/2014/main" id="{D656B4F7-80AA-4955-8984-D9DA3B536EBF}"/>
              </a:ext>
            </a:extLst>
          </p:cNvPr>
          <p:cNvSpPr>
            <a:spLocks noGrp="1"/>
          </p:cNvSpPr>
          <p:nvPr>
            <p:ph type="body" sz="quarter" idx="13"/>
          </p:nvPr>
        </p:nvSpPr>
        <p:spPr>
          <a:xfrm>
            <a:off x="7538997" y="2677714"/>
            <a:ext cx="2556578" cy="1291081"/>
          </a:xfrm>
        </p:spPr>
        <p:txBody>
          <a:bodyPr/>
          <a:lstStyle/>
          <a:p>
            <a:r>
              <a:rPr lang="en-US" dirty="0"/>
              <a:t>August, 2021</a:t>
            </a:r>
          </a:p>
        </p:txBody>
      </p:sp>
      <p:sp>
        <p:nvSpPr>
          <p:cNvPr id="45" name="Text Placeholder 44">
            <a:extLst>
              <a:ext uri="{FF2B5EF4-FFF2-40B4-BE49-F238E27FC236}">
                <a16:creationId xmlns:a16="http://schemas.microsoft.com/office/drawing/2014/main" id="{23B5DB8F-544D-4B8A-98F5-10157CB5781F}"/>
              </a:ext>
            </a:extLst>
          </p:cNvPr>
          <p:cNvSpPr>
            <a:spLocks noGrp="1"/>
          </p:cNvSpPr>
          <p:nvPr>
            <p:ph type="body" sz="quarter" idx="24"/>
          </p:nvPr>
        </p:nvSpPr>
        <p:spPr>
          <a:xfrm>
            <a:off x="4199593" y="4170061"/>
            <a:ext cx="2556577" cy="365125"/>
          </a:xfrm>
        </p:spPr>
        <p:txBody>
          <a:bodyPr/>
          <a:lstStyle/>
          <a:p>
            <a:r>
              <a:rPr lang="en-US" dirty="0"/>
              <a:t>Objective</a:t>
            </a:r>
          </a:p>
        </p:txBody>
      </p:sp>
      <p:sp>
        <p:nvSpPr>
          <p:cNvPr id="71" name="Text Placeholder 70">
            <a:extLst>
              <a:ext uri="{FF2B5EF4-FFF2-40B4-BE49-F238E27FC236}">
                <a16:creationId xmlns:a16="http://schemas.microsoft.com/office/drawing/2014/main" id="{6DC1492D-B4FC-4834-8463-9F39FDB78181}"/>
              </a:ext>
            </a:extLst>
          </p:cNvPr>
          <p:cNvSpPr>
            <a:spLocks noGrp="1"/>
          </p:cNvSpPr>
          <p:nvPr>
            <p:ph type="body" sz="quarter" idx="19"/>
          </p:nvPr>
        </p:nvSpPr>
        <p:spPr>
          <a:xfrm>
            <a:off x="4247055" y="4604548"/>
            <a:ext cx="6716414" cy="1367044"/>
          </a:xfrm>
        </p:spPr>
        <p:txBody>
          <a:bodyPr/>
          <a:lstStyle/>
          <a:p>
            <a:r>
              <a:rPr lang="en-GB" dirty="0"/>
              <a:t> Consists of exploiting relations among understood features and content that describes services and products or the overlap of comparable users who interacted with or rated the goal item. Reveals a comparison between content filtering and based that is collaborative.</a:t>
            </a:r>
            <a:endParaRPr lang="en-US" dirty="0"/>
          </a:p>
        </p:txBody>
      </p:sp>
      <p:sp>
        <p:nvSpPr>
          <p:cNvPr id="6" name="Footer Placeholder 5">
            <a:extLst>
              <a:ext uri="{FF2B5EF4-FFF2-40B4-BE49-F238E27FC236}">
                <a16:creationId xmlns:a16="http://schemas.microsoft.com/office/drawing/2014/main" id="{B1F0E6E7-FE9E-4C88-8036-BAF0835CC4D8}"/>
              </a:ext>
            </a:extLst>
          </p:cNvPr>
          <p:cNvSpPr>
            <a:spLocks noGrp="1"/>
          </p:cNvSpPr>
          <p:nvPr>
            <p:ph type="ftr" sz="quarter" idx="3"/>
          </p:nvPr>
        </p:nvSpPr>
        <p:spPr>
          <a:xfrm rot="5400000">
            <a:off x="10541127" y="1408176"/>
            <a:ext cx="2770499" cy="365125"/>
          </a:xfrm>
        </p:spPr>
        <p:txBody>
          <a:bodyPr/>
          <a:lstStyle/>
          <a:p>
            <a:r>
              <a:rPr lang="en-US" dirty="0"/>
              <a:t>PNT2022TMID02401</a:t>
            </a:r>
          </a:p>
        </p:txBody>
      </p:sp>
      <p:sp>
        <p:nvSpPr>
          <p:cNvPr id="3" name="Text Placeholder 2">
            <a:extLst>
              <a:ext uri="{FF2B5EF4-FFF2-40B4-BE49-F238E27FC236}">
                <a16:creationId xmlns:a16="http://schemas.microsoft.com/office/drawing/2014/main" id="{EE7C55B0-80D2-7037-CF93-B023475E8D24}"/>
              </a:ext>
            </a:extLst>
          </p:cNvPr>
          <p:cNvSpPr>
            <a:spLocks noGrp="1"/>
          </p:cNvSpPr>
          <p:nvPr>
            <p:ph type="body" sz="quarter" idx="23"/>
          </p:nvPr>
        </p:nvSpPr>
        <p:spPr>
          <a:xfrm>
            <a:off x="11392678" y="4544008"/>
            <a:ext cx="267156" cy="121082"/>
          </a:xfrm>
        </p:spPr>
        <p:txBody>
          <a:bodyPr/>
          <a:lstStyle/>
          <a:p>
            <a:r>
              <a:rPr lang="en-IN" dirty="0"/>
              <a:t> </a:t>
            </a:r>
          </a:p>
        </p:txBody>
      </p:sp>
      <p:sp>
        <p:nvSpPr>
          <p:cNvPr id="5" name="Text Placeholder 4">
            <a:extLst>
              <a:ext uri="{FF2B5EF4-FFF2-40B4-BE49-F238E27FC236}">
                <a16:creationId xmlns:a16="http://schemas.microsoft.com/office/drawing/2014/main" id="{36833A64-B74C-110C-477E-C3D6B5719A43}"/>
              </a:ext>
            </a:extLst>
          </p:cNvPr>
          <p:cNvSpPr>
            <a:spLocks noGrp="1"/>
          </p:cNvSpPr>
          <p:nvPr>
            <p:ph type="body" sz="quarter" idx="17"/>
          </p:nvPr>
        </p:nvSpPr>
        <p:spPr>
          <a:xfrm flipH="1" flipV="1">
            <a:off x="10095574" y="5666971"/>
            <a:ext cx="336049" cy="304621"/>
          </a:xfrm>
        </p:spPr>
        <p:txBody>
          <a:bodyPr/>
          <a:lstStyle/>
          <a:p>
            <a:r>
              <a:rPr lang="en-IN" dirty="0"/>
              <a:t> </a:t>
            </a:r>
          </a:p>
        </p:txBody>
      </p:sp>
    </p:spTree>
    <p:extLst>
      <p:ext uri="{BB962C8B-B14F-4D97-AF65-F5344CB8AC3E}">
        <p14:creationId xmlns:p14="http://schemas.microsoft.com/office/powerpoint/2010/main" val="3327643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3981795" y="538752"/>
            <a:ext cx="7121634" cy="1178722"/>
          </a:xfrm>
        </p:spPr>
        <p:txBody>
          <a:bodyPr/>
          <a:lstStyle/>
          <a:p>
            <a:r>
              <a:rPr lang="en-US" dirty="0"/>
              <a:t>4. </a:t>
            </a:r>
            <a:r>
              <a:rPr lang="en-GB" dirty="0"/>
              <a:t>K-Means Clustering Method in Job Recommendation System</a:t>
            </a:r>
            <a:endParaRPr lang="en-US" dirty="0"/>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4247055" y="1980289"/>
            <a:ext cx="2556579" cy="365125"/>
          </a:xfrm>
        </p:spPr>
        <p:txBody>
          <a:bodyPr/>
          <a:lstStyle/>
          <a:p>
            <a:r>
              <a:rPr lang="en-US" dirty="0"/>
              <a:t>Authors</a:t>
            </a:r>
          </a:p>
        </p:txBody>
      </p:sp>
      <p:sp>
        <p:nvSpPr>
          <p:cNvPr id="42" name="Text Placeholder 41">
            <a:extLst>
              <a:ext uri="{FF2B5EF4-FFF2-40B4-BE49-F238E27FC236}">
                <a16:creationId xmlns:a16="http://schemas.microsoft.com/office/drawing/2014/main" id="{933753EF-34D5-413D-B330-9D63C1E264BB}"/>
              </a:ext>
            </a:extLst>
          </p:cNvPr>
          <p:cNvSpPr>
            <a:spLocks noGrp="1"/>
          </p:cNvSpPr>
          <p:nvPr>
            <p:ph type="body" sz="quarter" idx="15"/>
          </p:nvPr>
        </p:nvSpPr>
        <p:spPr>
          <a:xfrm>
            <a:off x="4199593" y="2370931"/>
            <a:ext cx="2556579" cy="1328236"/>
          </a:xfrm>
        </p:spPr>
        <p:txBody>
          <a:bodyPr/>
          <a:lstStyle/>
          <a:p>
            <a:pPr marL="285750" indent="-285750">
              <a:buFont typeface="Wingdings" panose="05000000000000000000" pitchFamily="2" charset="2"/>
              <a:buChar char="q"/>
            </a:pPr>
            <a:r>
              <a:rPr lang="en-IN" dirty="0"/>
              <a:t>Betty Dewi Puspasari</a:t>
            </a:r>
          </a:p>
          <a:p>
            <a:pPr marL="285750" indent="-285750">
              <a:buFont typeface="Wingdings" panose="05000000000000000000" pitchFamily="2" charset="2"/>
              <a:buChar char="q"/>
            </a:pPr>
            <a:r>
              <a:rPr lang="en-IN" dirty="0"/>
              <a:t> Lany Lukita Damayanti</a:t>
            </a:r>
          </a:p>
          <a:p>
            <a:pPr marL="285750" indent="-285750">
              <a:buFont typeface="Wingdings" panose="05000000000000000000" pitchFamily="2" charset="2"/>
              <a:buChar char="q"/>
            </a:pPr>
            <a:r>
              <a:rPr lang="en-IN" dirty="0"/>
              <a:t>Andy Pramono</a:t>
            </a:r>
          </a:p>
          <a:p>
            <a:pPr marL="285750" indent="-285750">
              <a:buFont typeface="Wingdings" panose="05000000000000000000" pitchFamily="2" charset="2"/>
              <a:buChar char="q"/>
            </a:pPr>
            <a:r>
              <a:rPr lang="en-IN" dirty="0"/>
              <a:t>Aang Kisnu Darmawan</a:t>
            </a:r>
            <a:endParaRPr lang="en-US" dirty="0"/>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7538997" y="1967641"/>
            <a:ext cx="2556578" cy="607608"/>
          </a:xfrm>
        </p:spPr>
        <p:txBody>
          <a:bodyPr/>
          <a:lstStyle/>
          <a:p>
            <a:r>
              <a:rPr lang="en-US" dirty="0"/>
              <a:t>Published month &amp;</a:t>
            </a:r>
          </a:p>
          <a:p>
            <a:r>
              <a:rPr lang="en-US" dirty="0"/>
              <a:t>year</a:t>
            </a:r>
          </a:p>
        </p:txBody>
      </p:sp>
      <p:sp>
        <p:nvSpPr>
          <p:cNvPr id="14" name="Text Placeholder 13">
            <a:extLst>
              <a:ext uri="{FF2B5EF4-FFF2-40B4-BE49-F238E27FC236}">
                <a16:creationId xmlns:a16="http://schemas.microsoft.com/office/drawing/2014/main" id="{D656B4F7-80AA-4955-8984-D9DA3B536EBF}"/>
              </a:ext>
            </a:extLst>
          </p:cNvPr>
          <p:cNvSpPr>
            <a:spLocks noGrp="1"/>
          </p:cNvSpPr>
          <p:nvPr>
            <p:ph type="body" sz="quarter" idx="13"/>
          </p:nvPr>
        </p:nvSpPr>
        <p:spPr>
          <a:xfrm>
            <a:off x="7538997" y="2677714"/>
            <a:ext cx="2556578" cy="1291081"/>
          </a:xfrm>
        </p:spPr>
        <p:txBody>
          <a:bodyPr/>
          <a:lstStyle/>
          <a:p>
            <a:r>
              <a:rPr lang="en-US" dirty="0"/>
              <a:t>November, 2021</a:t>
            </a:r>
          </a:p>
        </p:txBody>
      </p:sp>
      <p:sp>
        <p:nvSpPr>
          <p:cNvPr id="45" name="Text Placeholder 44">
            <a:extLst>
              <a:ext uri="{FF2B5EF4-FFF2-40B4-BE49-F238E27FC236}">
                <a16:creationId xmlns:a16="http://schemas.microsoft.com/office/drawing/2014/main" id="{23B5DB8F-544D-4B8A-98F5-10157CB5781F}"/>
              </a:ext>
            </a:extLst>
          </p:cNvPr>
          <p:cNvSpPr>
            <a:spLocks noGrp="1"/>
          </p:cNvSpPr>
          <p:nvPr>
            <p:ph type="body" sz="quarter" idx="24"/>
          </p:nvPr>
        </p:nvSpPr>
        <p:spPr>
          <a:xfrm>
            <a:off x="4199593" y="4170061"/>
            <a:ext cx="2556577" cy="365125"/>
          </a:xfrm>
        </p:spPr>
        <p:txBody>
          <a:bodyPr/>
          <a:lstStyle/>
          <a:p>
            <a:r>
              <a:rPr lang="en-US" dirty="0"/>
              <a:t>Objective</a:t>
            </a:r>
          </a:p>
        </p:txBody>
      </p:sp>
      <p:sp>
        <p:nvSpPr>
          <p:cNvPr id="71" name="Text Placeholder 70">
            <a:extLst>
              <a:ext uri="{FF2B5EF4-FFF2-40B4-BE49-F238E27FC236}">
                <a16:creationId xmlns:a16="http://schemas.microsoft.com/office/drawing/2014/main" id="{6DC1492D-B4FC-4834-8463-9F39FDB78181}"/>
              </a:ext>
            </a:extLst>
          </p:cNvPr>
          <p:cNvSpPr>
            <a:spLocks noGrp="1"/>
          </p:cNvSpPr>
          <p:nvPr>
            <p:ph type="body" sz="quarter" idx="19"/>
          </p:nvPr>
        </p:nvSpPr>
        <p:spPr>
          <a:xfrm>
            <a:off x="4247055" y="4604549"/>
            <a:ext cx="6232027" cy="1178722"/>
          </a:xfrm>
        </p:spPr>
        <p:txBody>
          <a:bodyPr/>
          <a:lstStyle/>
          <a:p>
            <a:r>
              <a:rPr lang="en-GB" dirty="0"/>
              <a:t>The recommendation system in this application will calculate the level of match of the applicant’s main skills, salary, location, and other skills with the needs of the company.</a:t>
            </a:r>
            <a:endParaRPr lang="en-US" dirty="0"/>
          </a:p>
        </p:txBody>
      </p:sp>
      <p:sp>
        <p:nvSpPr>
          <p:cNvPr id="6" name="Footer Placeholder 5">
            <a:extLst>
              <a:ext uri="{FF2B5EF4-FFF2-40B4-BE49-F238E27FC236}">
                <a16:creationId xmlns:a16="http://schemas.microsoft.com/office/drawing/2014/main" id="{B1F0E6E7-FE9E-4C88-8036-BAF0835CC4D8}"/>
              </a:ext>
            </a:extLst>
          </p:cNvPr>
          <p:cNvSpPr>
            <a:spLocks noGrp="1"/>
          </p:cNvSpPr>
          <p:nvPr>
            <p:ph type="ftr" sz="quarter" idx="3"/>
          </p:nvPr>
        </p:nvSpPr>
        <p:spPr>
          <a:xfrm rot="5400000">
            <a:off x="10541127" y="1408176"/>
            <a:ext cx="2770499" cy="365125"/>
          </a:xfrm>
        </p:spPr>
        <p:txBody>
          <a:bodyPr/>
          <a:lstStyle/>
          <a:p>
            <a:r>
              <a:rPr lang="en-US" dirty="0"/>
              <a:t>PNT2022TMID02401</a:t>
            </a:r>
          </a:p>
        </p:txBody>
      </p:sp>
      <p:sp>
        <p:nvSpPr>
          <p:cNvPr id="3" name="Text Placeholder 2">
            <a:extLst>
              <a:ext uri="{FF2B5EF4-FFF2-40B4-BE49-F238E27FC236}">
                <a16:creationId xmlns:a16="http://schemas.microsoft.com/office/drawing/2014/main" id="{EE7C55B0-80D2-7037-CF93-B023475E8D24}"/>
              </a:ext>
            </a:extLst>
          </p:cNvPr>
          <p:cNvSpPr>
            <a:spLocks noGrp="1"/>
          </p:cNvSpPr>
          <p:nvPr>
            <p:ph type="body" sz="quarter" idx="23"/>
          </p:nvPr>
        </p:nvSpPr>
        <p:spPr>
          <a:xfrm>
            <a:off x="11392678" y="4544008"/>
            <a:ext cx="267156" cy="121082"/>
          </a:xfrm>
        </p:spPr>
        <p:txBody>
          <a:bodyPr/>
          <a:lstStyle/>
          <a:p>
            <a:r>
              <a:rPr lang="en-IN" dirty="0"/>
              <a:t> </a:t>
            </a:r>
          </a:p>
        </p:txBody>
      </p:sp>
      <p:sp>
        <p:nvSpPr>
          <p:cNvPr id="5" name="Text Placeholder 4">
            <a:extLst>
              <a:ext uri="{FF2B5EF4-FFF2-40B4-BE49-F238E27FC236}">
                <a16:creationId xmlns:a16="http://schemas.microsoft.com/office/drawing/2014/main" id="{36833A64-B74C-110C-477E-C3D6B5719A43}"/>
              </a:ext>
            </a:extLst>
          </p:cNvPr>
          <p:cNvSpPr>
            <a:spLocks noGrp="1"/>
          </p:cNvSpPr>
          <p:nvPr>
            <p:ph type="body" sz="quarter" idx="17"/>
          </p:nvPr>
        </p:nvSpPr>
        <p:spPr>
          <a:xfrm flipH="1" flipV="1">
            <a:off x="10095574" y="5666971"/>
            <a:ext cx="336049" cy="304621"/>
          </a:xfrm>
        </p:spPr>
        <p:txBody>
          <a:bodyPr/>
          <a:lstStyle/>
          <a:p>
            <a:r>
              <a:rPr lang="en-IN" dirty="0"/>
              <a:t> </a:t>
            </a:r>
          </a:p>
        </p:txBody>
      </p:sp>
    </p:spTree>
    <p:extLst>
      <p:ext uri="{BB962C8B-B14F-4D97-AF65-F5344CB8AC3E}">
        <p14:creationId xmlns:p14="http://schemas.microsoft.com/office/powerpoint/2010/main" val="1804171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556931" y="3481903"/>
            <a:ext cx="1623042" cy="1889410"/>
          </a:xfrm>
        </p:spPr>
        <p:txBody>
          <a:bodyPr>
            <a:normAutofit/>
          </a:bodyPr>
          <a:lstStyle/>
          <a:p>
            <a:pPr algn="l"/>
            <a:r>
              <a:rPr lang="en-US" dirty="0"/>
              <a:t>Gopinath P</a:t>
            </a:r>
          </a:p>
          <a:p>
            <a:pPr algn="l"/>
            <a:r>
              <a:rPr lang="en-US" dirty="0"/>
              <a:t>Chetan V</a:t>
            </a:r>
          </a:p>
          <a:p>
            <a:pPr algn="l"/>
            <a:r>
              <a:rPr lang="en-US" dirty="0"/>
              <a:t>Aravindh K</a:t>
            </a:r>
          </a:p>
          <a:p>
            <a:pPr algn="l"/>
            <a:r>
              <a:rPr lang="en-US" dirty="0"/>
              <a:t>Vishwa M</a:t>
            </a:r>
          </a:p>
          <a:p>
            <a:endParaRPr lang="en-US" dirty="0"/>
          </a:p>
        </p:txBody>
      </p:sp>
      <p:sp>
        <p:nvSpPr>
          <p:cNvPr id="21" name="Footer Placeholder 20">
            <a:extLst>
              <a:ext uri="{FF2B5EF4-FFF2-40B4-BE49-F238E27FC236}">
                <a16:creationId xmlns:a16="http://schemas.microsoft.com/office/drawing/2014/main" id="{3C259BDD-35DF-471C-9AF0-858004861761}"/>
              </a:ext>
            </a:extLst>
          </p:cNvPr>
          <p:cNvSpPr>
            <a:spLocks noGrp="1"/>
          </p:cNvSpPr>
          <p:nvPr>
            <p:ph type="ftr" sz="quarter" idx="3"/>
          </p:nvPr>
        </p:nvSpPr>
        <p:spPr>
          <a:xfrm rot="5400000">
            <a:off x="10541127" y="1408176"/>
            <a:ext cx="2770499" cy="365125"/>
          </a:xfrm>
        </p:spPr>
        <p:txBody>
          <a:bodyPr/>
          <a:lstStyle/>
          <a:p>
            <a:r>
              <a:rPr lang="en-US" dirty="0"/>
              <a:t>PNT2022TMID02401</a:t>
            </a:r>
          </a:p>
        </p:txBody>
      </p:sp>
      <p:sp>
        <p:nvSpPr>
          <p:cNvPr id="3" name="TextBox 2">
            <a:extLst>
              <a:ext uri="{FF2B5EF4-FFF2-40B4-BE49-F238E27FC236}">
                <a16:creationId xmlns:a16="http://schemas.microsoft.com/office/drawing/2014/main" id="{25794D4F-0696-6AF3-6904-FBD33D628BA3}"/>
              </a:ext>
            </a:extLst>
          </p:cNvPr>
          <p:cNvSpPr txBox="1"/>
          <p:nvPr/>
        </p:nvSpPr>
        <p:spPr>
          <a:xfrm>
            <a:off x="1537786" y="2975988"/>
            <a:ext cx="4478693" cy="400110"/>
          </a:xfrm>
          <a:prstGeom prst="rect">
            <a:avLst/>
          </a:prstGeom>
          <a:noFill/>
        </p:spPr>
        <p:txBody>
          <a:bodyPr wrap="square" rtlCol="0">
            <a:spAutoFit/>
          </a:bodyPr>
          <a:lstStyle/>
          <a:p>
            <a:r>
              <a:rPr lang="en-IN" sz="2000" dirty="0">
                <a:solidFill>
                  <a:schemeClr val="accent3">
                    <a:lumMod val="60000"/>
                    <a:lumOff val="40000"/>
                  </a:schemeClr>
                </a:solidFill>
                <a:latin typeface="+mj-lt"/>
              </a:rPr>
              <a:t>Rajalakshmi Engineering College</a:t>
            </a:r>
          </a:p>
        </p:txBody>
      </p:sp>
    </p:spTree>
    <p:extLst>
      <p:ext uri="{BB962C8B-B14F-4D97-AF65-F5344CB8AC3E}">
        <p14:creationId xmlns:p14="http://schemas.microsoft.com/office/powerpoint/2010/main" val="2806944598"/>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63</TotalTime>
  <Words>448</Words>
  <Application>Microsoft Office PowerPoint</Application>
  <PresentationFormat>Widescreen</PresentationFormat>
  <Paragraphs>75</Paragraphs>
  <Slides>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Calibri</vt:lpstr>
      <vt:lpstr>Century Gothic Bold</vt:lpstr>
      <vt:lpstr>Courier New</vt:lpstr>
      <vt:lpstr>Daytona Pro Light</vt:lpstr>
      <vt:lpstr>Verdana</vt:lpstr>
      <vt:lpstr>Wingdings</vt:lpstr>
      <vt:lpstr>Office Theme</vt:lpstr>
      <vt:lpstr>Skill/job recommender</vt:lpstr>
      <vt:lpstr>Problem identification</vt:lpstr>
      <vt:lpstr>1. Job Recommendation System Using Profile Matching And Web-Crawling</vt:lpstr>
      <vt:lpstr>2. Job Recommendation System Using Machine Learning And Natural Language Processing</vt:lpstr>
      <vt:lpstr>3. Job Recommendation System Using Content and Collaborative-Based Filtering </vt:lpstr>
      <vt:lpstr>4. K-Means Clustering Method in Job Recommendation System</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Skill/job recommender</dc:title>
  <dc:creator>Gopinath P</dc:creator>
  <cp:lastModifiedBy>Gopinath P</cp:lastModifiedBy>
  <cp:revision>1</cp:revision>
  <dcterms:created xsi:type="dcterms:W3CDTF">2022-09-17T16:05:56Z</dcterms:created>
  <dcterms:modified xsi:type="dcterms:W3CDTF">2022-09-17T17:09:14Z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